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12/03/1441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12/03/1441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12/03/1441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12/03/1441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12/03/1441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S\Desktop\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7" y="108992"/>
            <a:ext cx="8784976" cy="6624736"/>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ctrTitle"/>
          </p:nvPr>
        </p:nvSpPr>
        <p:spPr>
          <a:xfrm>
            <a:off x="685800" y="332656"/>
            <a:ext cx="7772400" cy="1686049"/>
          </a:xfrm>
        </p:spPr>
        <p:txBody>
          <a:bodyPr>
            <a:normAutofit/>
          </a:bodyPr>
          <a:lstStyle/>
          <a:p>
            <a:r>
              <a:rPr lang="ar-IQ" sz="4800" dirty="0" smtClean="0">
                <a:solidFill>
                  <a:srgbClr val="FFFF00"/>
                </a:solidFill>
                <a:cs typeface="PT Bold Heading" pitchFamily="2" charset="-78"/>
              </a:rPr>
              <a:t>المراحل الفنية لفعالية 100م </a:t>
            </a:r>
            <a:endParaRPr lang="en-US" sz="4800" dirty="0">
              <a:solidFill>
                <a:srgbClr val="FFFF00"/>
              </a:solidFill>
              <a:cs typeface="PT Bold Heading" pitchFamily="2" charset="-78"/>
            </a:endParaRPr>
          </a:p>
        </p:txBody>
      </p:sp>
    </p:spTree>
    <p:extLst>
      <p:ext uri="{BB962C8B-B14F-4D97-AF65-F5344CB8AC3E}">
        <p14:creationId xmlns:p14="http://schemas.microsoft.com/office/powerpoint/2010/main" val="34401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1026"/>
                                        </p:tgtEl>
                                        <p:attrNameLst>
                                          <p:attrName>r</p:attrName>
                                        </p:attrNameLst>
                                      </p:cBhvr>
                                    </p:animRot>
                                    <p:animRot by="-240000">
                                      <p:cBhvr>
                                        <p:cTn id="7" dur="200" fill="hold">
                                          <p:stCondLst>
                                            <p:cond delay="200"/>
                                          </p:stCondLst>
                                        </p:cTn>
                                        <p:tgtEl>
                                          <p:spTgt spid="1026"/>
                                        </p:tgtEl>
                                        <p:attrNameLst>
                                          <p:attrName>r</p:attrName>
                                        </p:attrNameLst>
                                      </p:cBhvr>
                                    </p:animRot>
                                    <p:animRot by="240000">
                                      <p:cBhvr>
                                        <p:cTn id="8" dur="200" fill="hold">
                                          <p:stCondLst>
                                            <p:cond delay="400"/>
                                          </p:stCondLst>
                                        </p:cTn>
                                        <p:tgtEl>
                                          <p:spTgt spid="1026"/>
                                        </p:tgtEl>
                                        <p:attrNameLst>
                                          <p:attrName>r</p:attrName>
                                        </p:attrNameLst>
                                      </p:cBhvr>
                                    </p:animRot>
                                    <p:animRot by="-240000">
                                      <p:cBhvr>
                                        <p:cTn id="9" dur="200" fill="hold">
                                          <p:stCondLst>
                                            <p:cond delay="600"/>
                                          </p:stCondLst>
                                        </p:cTn>
                                        <p:tgtEl>
                                          <p:spTgt spid="1026"/>
                                        </p:tgtEl>
                                        <p:attrNameLst>
                                          <p:attrName>r</p:attrName>
                                        </p:attrNameLst>
                                      </p:cBhvr>
                                    </p:animRot>
                                    <p:animRot by="120000">
                                      <p:cBhvr>
                                        <p:cTn id="10" dur="200" fill="hold">
                                          <p:stCondLst>
                                            <p:cond delay="800"/>
                                          </p:stCondLst>
                                        </p:cTn>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OS\Downloads\the-athletics-photo-wall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8856984" cy="648071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457200" y="274638"/>
            <a:ext cx="8229600" cy="850106"/>
          </a:xfrm>
        </p:spPr>
        <p:txBody>
          <a:bodyPr/>
          <a:lstStyle/>
          <a:p>
            <a:r>
              <a:rPr lang="ar-IQ" b="1" dirty="0">
                <a:solidFill>
                  <a:srgbClr val="FFFF00"/>
                </a:solidFill>
              </a:rPr>
              <a:t>المراحل الفنية </a:t>
            </a:r>
            <a:r>
              <a:rPr lang="ar-IQ" b="1" dirty="0" smtClean="0">
                <a:solidFill>
                  <a:srgbClr val="FFFF00"/>
                </a:solidFill>
              </a:rPr>
              <a:t>لفعالية 100م</a:t>
            </a:r>
            <a:endParaRPr lang="en-US" dirty="0"/>
          </a:p>
        </p:txBody>
      </p:sp>
      <p:sp>
        <p:nvSpPr>
          <p:cNvPr id="3" name="عنصر نائب للمحتوى 2"/>
          <p:cNvSpPr>
            <a:spLocks noGrp="1"/>
          </p:cNvSpPr>
          <p:nvPr>
            <p:ph idx="1"/>
          </p:nvPr>
        </p:nvSpPr>
        <p:spPr>
          <a:xfrm>
            <a:off x="107504" y="1052736"/>
            <a:ext cx="8856984" cy="5616624"/>
          </a:xfrm>
        </p:spPr>
        <p:txBody>
          <a:bodyPr>
            <a:normAutofit/>
          </a:bodyPr>
          <a:lstStyle/>
          <a:p>
            <a:pPr marL="742950" indent="-742950" algn="ctr">
              <a:buAutoNum type="arabicPeriod"/>
            </a:pPr>
            <a:r>
              <a:rPr lang="ar-IQ" sz="3600" b="1" dirty="0" smtClean="0"/>
              <a:t>مرحلة البدء والانطلاق </a:t>
            </a:r>
            <a:endParaRPr lang="ar-IQ" sz="3600" b="1" dirty="0">
              <a:solidFill>
                <a:schemeClr val="accent6"/>
              </a:solidFill>
            </a:endParaRPr>
          </a:p>
          <a:p>
            <a:pPr marL="0" indent="0" algn="justLow">
              <a:buNone/>
            </a:pPr>
            <a:r>
              <a:rPr lang="ar-IQ" sz="3600" dirty="0"/>
              <a:t>يستخدم العداء البدء المنخفض وذلك لأهميته في </a:t>
            </a:r>
            <a:r>
              <a:rPr lang="ar-IQ" sz="3600" dirty="0" err="1"/>
              <a:t>أكساب</a:t>
            </a:r>
            <a:r>
              <a:rPr lang="ar-IQ" sz="3600" dirty="0"/>
              <a:t> العداء سرعة عالية في البداية وذلك لسهولة نقل مركز ثقل الجسم في الوضع المناسب وأخذ وضع الاستعداد الذي يمكنه من الانطلاق الجيد بزاوية (45) درجة ... وتتوقف سرعة مغادرة مكعب البداية على زمن رد الفعل حيث تترك اليدين الارض مع ثنيهما من مفصل المرفق </a:t>
            </a:r>
            <a:endParaRPr lang="en-US" sz="3600" dirty="0"/>
          </a:p>
          <a:p>
            <a:pPr marL="0" indent="0" algn="ctr">
              <a:buNone/>
            </a:pPr>
            <a:endParaRPr lang="ar-IQ" sz="3600" b="1" dirty="0" smtClean="0"/>
          </a:p>
        </p:txBody>
      </p:sp>
    </p:spTree>
    <p:extLst>
      <p:ext uri="{BB962C8B-B14F-4D97-AF65-F5344CB8AC3E}">
        <p14:creationId xmlns:p14="http://schemas.microsoft.com/office/powerpoint/2010/main" val="2557090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S\Downloads\v4-728px-Sprint-100-Meters-Step-4-Versio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98" y="116632"/>
            <a:ext cx="9077926" cy="6552727"/>
          </a:xfrm>
          <a:prstGeom prst="rect">
            <a:avLst/>
          </a:prstGeom>
          <a:noFill/>
          <a:extLst>
            <a:ext uri="{909E8E84-426E-40DD-AFC4-6F175D3DCCD1}">
              <a14:hiddenFill xmlns:a14="http://schemas.microsoft.com/office/drawing/2010/main">
                <a:solidFill>
                  <a:srgbClr val="FFFFFF"/>
                </a:solidFill>
              </a14:hiddenFill>
            </a:ext>
          </a:extLst>
        </p:spPr>
      </p:pic>
      <p:sp>
        <p:nvSpPr>
          <p:cNvPr id="3" name="عنصر نائب للمحتوى 2"/>
          <p:cNvSpPr>
            <a:spLocks noGrp="1"/>
          </p:cNvSpPr>
          <p:nvPr>
            <p:ph idx="1"/>
          </p:nvPr>
        </p:nvSpPr>
        <p:spPr>
          <a:xfrm>
            <a:off x="107504" y="116632"/>
            <a:ext cx="8856984" cy="6552728"/>
          </a:xfrm>
        </p:spPr>
        <p:txBody>
          <a:bodyPr>
            <a:normAutofit fontScale="92500" lnSpcReduction="10000"/>
          </a:bodyPr>
          <a:lstStyle/>
          <a:p>
            <a:pPr marL="0" indent="0" algn="ctr">
              <a:buNone/>
            </a:pPr>
            <a:r>
              <a:rPr lang="ar-IQ" sz="4000" b="1" dirty="0" smtClean="0"/>
              <a:t>2</a:t>
            </a:r>
            <a:r>
              <a:rPr lang="ar-IQ" sz="4000" b="1" dirty="0"/>
              <a:t>. </a:t>
            </a:r>
            <a:r>
              <a:rPr lang="ar-IQ" sz="4000" b="1" dirty="0" smtClean="0"/>
              <a:t>مرحلة تزايد السرعة </a:t>
            </a:r>
          </a:p>
          <a:p>
            <a:pPr marL="0" indent="0">
              <a:buNone/>
            </a:pPr>
            <a:r>
              <a:rPr lang="ar-IQ" sz="4000" b="1" dirty="0" smtClean="0">
                <a:solidFill>
                  <a:srgbClr val="FF0000"/>
                </a:solidFill>
              </a:rPr>
              <a:t>تختلف </a:t>
            </a:r>
            <a:r>
              <a:rPr lang="ar-IQ" sz="4000" b="1" dirty="0">
                <a:solidFill>
                  <a:srgbClr val="FF0000"/>
                </a:solidFill>
              </a:rPr>
              <a:t>مرحلة تزايد السرعة من عداء الى أخر فكلما تقدم مستوى طالت تلك المرحلة وازدادت بذلك قدرة العداء على زيادة سرعته , في هذه المرحلة يرتفع الجذع تدريجياً بعد (20-30) م </a:t>
            </a:r>
            <a:endParaRPr lang="en-US" sz="4000" b="1" dirty="0">
              <a:solidFill>
                <a:srgbClr val="FF0000"/>
              </a:solidFill>
            </a:endParaRPr>
          </a:p>
          <a:p>
            <a:pPr marL="0" indent="0" algn="ctr">
              <a:buNone/>
            </a:pPr>
            <a:r>
              <a:rPr lang="ar-IQ" sz="4000" b="1" dirty="0" smtClean="0">
                <a:solidFill>
                  <a:srgbClr val="FFFF00"/>
                </a:solidFill>
              </a:rPr>
              <a:t>3. مرحلة الاحتفاظ بالسرعة </a:t>
            </a:r>
          </a:p>
          <a:p>
            <a:pPr marL="0" indent="0" algn="ctr">
              <a:buNone/>
            </a:pPr>
            <a:r>
              <a:rPr lang="ar-IQ" sz="4000" b="1" dirty="0">
                <a:solidFill>
                  <a:srgbClr val="00B0F0"/>
                </a:solidFill>
              </a:rPr>
              <a:t>الهدف من هذه المرحلة المحافظة على السرعة القصوى التي أكتسبها العداء لأطول فترة ممكنة ... ومع ذلك نجد هبوط ملموساً في منحنى السرعة حيث يختلف من عداء الى أخر ... يتوقف طول تلك المرحلة على مستوى العداء البدني والفني نتيجة للمنهج التدريبي الخاص بذلك </a:t>
            </a:r>
          </a:p>
        </p:txBody>
      </p:sp>
    </p:spTree>
    <p:extLst>
      <p:ext uri="{BB962C8B-B14F-4D97-AF65-F5344CB8AC3E}">
        <p14:creationId xmlns:p14="http://schemas.microsoft.com/office/powerpoint/2010/main" val="242535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OS\Downloads\1200px-Mens_100m_finals_British_Champs_and_Olympic_Tria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62" y="116632"/>
            <a:ext cx="8978434" cy="6650692"/>
          </a:xfrm>
          <a:prstGeom prst="rect">
            <a:avLst/>
          </a:prstGeom>
          <a:noFill/>
          <a:extLst>
            <a:ext uri="{909E8E84-426E-40DD-AFC4-6F175D3DCCD1}">
              <a14:hiddenFill xmlns:a14="http://schemas.microsoft.com/office/drawing/2010/main">
                <a:solidFill>
                  <a:srgbClr val="FFFFFF"/>
                </a:solidFill>
              </a14:hiddenFill>
            </a:ext>
          </a:extLst>
        </p:spPr>
      </p:pic>
      <p:sp>
        <p:nvSpPr>
          <p:cNvPr id="4" name="عنوان 1"/>
          <p:cNvSpPr>
            <a:spLocks noGrp="1"/>
          </p:cNvSpPr>
          <p:nvPr>
            <p:ph idx="1"/>
          </p:nvPr>
        </p:nvSpPr>
        <p:spPr>
          <a:xfrm>
            <a:off x="457200" y="188913"/>
            <a:ext cx="8229600" cy="5937250"/>
          </a:xfrm>
        </p:spPr>
        <p:txBody>
          <a:bodyPr/>
          <a:lstStyle/>
          <a:p>
            <a:pPr marL="0" indent="0" algn="ctr">
              <a:buNone/>
            </a:pPr>
            <a:r>
              <a:rPr lang="ar-IQ" sz="4000" b="1" dirty="0" smtClean="0">
                <a:solidFill>
                  <a:srgbClr val="FF0000"/>
                </a:solidFill>
              </a:rPr>
              <a:t>4. مرحلة تناقص السرعة ونهاية السباق </a:t>
            </a:r>
            <a:endParaRPr lang="ar-IQ" sz="4000" b="1" dirty="0">
              <a:solidFill>
                <a:srgbClr val="FF0000"/>
              </a:solidFill>
            </a:endParaRPr>
          </a:p>
          <a:p>
            <a:pPr marL="0" indent="0">
              <a:buNone/>
            </a:pPr>
            <a:r>
              <a:rPr lang="ar-IQ" sz="4400" dirty="0">
                <a:latin typeface="Simplified Arabic" pitchFamily="18" charset="-78"/>
                <a:cs typeface="Simplified Arabic" pitchFamily="18" charset="-78"/>
              </a:rPr>
              <a:t>في هذه المرحلة مواجهة تناقص السرعة حيث تتناقص السرعة من المسافة البينية من (60-70)م وبالتحديد بعد مسافة (65)م يبدأ التعجيل بالتناقص ويأخذ منحنى السرعة مساراً تناقصياً الى نهاية مسافة الـ(100) م </a:t>
            </a:r>
            <a:endParaRPr lang="en-US" sz="4400" dirty="0">
              <a:latin typeface="Simplified Arabic" pitchFamily="18" charset="-78"/>
              <a:cs typeface="Simplified Arabic" pitchFamily="18" charset="-78"/>
            </a:endParaRPr>
          </a:p>
          <a:p>
            <a:pPr marL="0" indent="0">
              <a:buNone/>
            </a:pPr>
            <a:endParaRPr lang="en-US" sz="3600" b="1" dirty="0">
              <a:solidFill>
                <a:srgbClr val="F8F8F8"/>
              </a:solidFill>
            </a:endParaRPr>
          </a:p>
        </p:txBody>
      </p:sp>
    </p:spTree>
    <p:extLst>
      <p:ext uri="{BB962C8B-B14F-4D97-AF65-F5344CB8AC3E}">
        <p14:creationId xmlns:p14="http://schemas.microsoft.com/office/powerpoint/2010/main" val="376865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OS\Downloads\1200px-Mens_100m_finals_British_Champs_and_Olympic_Tria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62" y="116632"/>
            <a:ext cx="8978434" cy="6650692"/>
          </a:xfrm>
          <a:prstGeom prst="rect">
            <a:avLst/>
          </a:prstGeom>
          <a:noFill/>
          <a:extLst>
            <a:ext uri="{909E8E84-426E-40DD-AFC4-6F175D3DCCD1}">
              <a14:hiddenFill xmlns:a14="http://schemas.microsoft.com/office/drawing/2010/main">
                <a:solidFill>
                  <a:srgbClr val="FFFFFF"/>
                </a:solidFill>
              </a14:hiddenFill>
            </a:ext>
          </a:extLst>
        </p:spPr>
      </p:pic>
      <p:sp>
        <p:nvSpPr>
          <p:cNvPr id="4" name="عنوان 1"/>
          <p:cNvSpPr>
            <a:spLocks noGrp="1"/>
          </p:cNvSpPr>
          <p:nvPr>
            <p:ph idx="1"/>
          </p:nvPr>
        </p:nvSpPr>
        <p:spPr>
          <a:xfrm>
            <a:off x="457200" y="188913"/>
            <a:ext cx="8229600" cy="5937250"/>
          </a:xfrm>
        </p:spPr>
        <p:txBody>
          <a:bodyPr/>
          <a:lstStyle/>
          <a:p>
            <a:pPr marL="0" indent="0">
              <a:buNone/>
            </a:pPr>
            <a:endParaRPr lang="en-US" sz="3600" b="1" dirty="0">
              <a:solidFill>
                <a:srgbClr val="F8F8F8"/>
              </a:solidFill>
            </a:endParaRPr>
          </a:p>
        </p:txBody>
      </p:sp>
    </p:spTree>
    <p:extLst>
      <p:ext uri="{BB962C8B-B14F-4D97-AF65-F5344CB8AC3E}">
        <p14:creationId xmlns:p14="http://schemas.microsoft.com/office/powerpoint/2010/main" val="377029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193</Words>
  <Application>Microsoft Office PowerPoint</Application>
  <PresentationFormat>عرض على الشاشة (3:4)‏</PresentationFormat>
  <Paragraphs>10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المراحل الفنية لفعالية 100م </vt:lpstr>
      <vt:lpstr>المراحل الفنية لفعالية 100م</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المراحل الفنية للبدء المنخفض </dc:title>
  <dc:creator>TOS</dc:creator>
  <cp:lastModifiedBy>TOS</cp:lastModifiedBy>
  <cp:revision>11</cp:revision>
  <dcterms:created xsi:type="dcterms:W3CDTF">2018-11-11T12:22:50Z</dcterms:created>
  <dcterms:modified xsi:type="dcterms:W3CDTF">2019-11-09T11:27:05Z</dcterms:modified>
</cp:coreProperties>
</file>